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61" r:id="rId3"/>
    <p:sldId id="262" r:id="rId4"/>
    <p:sldId id="263" r:id="rId5"/>
    <p:sldId id="264" r:id="rId6"/>
    <p:sldId id="274" r:id="rId7"/>
    <p:sldId id="265" r:id="rId8"/>
    <p:sldId id="275" r:id="rId9"/>
    <p:sldId id="276" r:id="rId10"/>
    <p:sldId id="267" r:id="rId11"/>
    <p:sldId id="272" r:id="rId12"/>
    <p:sldId id="273" r:id="rId13"/>
    <p:sldId id="270" r:id="rId14"/>
    <p:sldId id="269" r:id="rId15"/>
    <p:sldId id="271" r:id="rId16"/>
    <p:sldId id="281" r:id="rId17"/>
    <p:sldId id="278" r:id="rId18"/>
    <p:sldId id="280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4D2"/>
    <a:srgbClr val="F7D252"/>
    <a:srgbClr val="DD802F"/>
    <a:srgbClr val="D2312D"/>
    <a:srgbClr val="EE8D83"/>
    <a:srgbClr val="F3483B"/>
    <a:srgbClr val="DC4134"/>
    <a:srgbClr val="0B2A3B"/>
    <a:srgbClr val="45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/>
    <p:restoredTop sz="88844"/>
  </p:normalViewPr>
  <p:slideViewPr>
    <p:cSldViewPr snapToGrid="0" snapToObjects="1">
      <p:cViewPr>
        <p:scale>
          <a:sx n="150" d="100"/>
          <a:sy n="150" d="100"/>
        </p:scale>
        <p:origin x="824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3D0F-5EBC-7242-906C-AE98EFF3E06B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F9C69-6291-424C-A04C-049D6AB2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7541"/>
            <a:ext cx="9144000" cy="830615"/>
          </a:xfrm>
        </p:spPr>
        <p:txBody>
          <a:bodyPr anchor="b">
            <a:noAutofit/>
          </a:bodyPr>
          <a:lstStyle>
            <a:lvl1pPr algn="ctr">
              <a:defRPr sz="6600" b="1"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62489"/>
            <a:ext cx="9144000" cy="178364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C4B-5FBC-DF46-8B59-BC21FD79A5F1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6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A8AB-79AC-6149-A98A-C57840B5F9CA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8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95F5-7828-4547-AAE9-214004B56B34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609601"/>
            <a:ext cx="12192000" cy="0"/>
          </a:xfrm>
          <a:prstGeom prst="line">
            <a:avLst/>
          </a:prstGeom>
          <a:ln w="28575">
            <a:gradFill flip="none" rotWithShape="1">
              <a:gsLst>
                <a:gs pos="100000">
                  <a:srgbClr val="45383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361"/>
            <a:ext cx="10515600" cy="515408"/>
          </a:xfrm>
        </p:spPr>
        <p:txBody>
          <a:bodyPr>
            <a:noAutofit/>
          </a:bodyPr>
          <a:lstStyle>
            <a:lvl1pPr>
              <a:defRPr sz="4400"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A46B-F5E4-BE4D-A07E-07029097ABCC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4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628EC-7B1B-5F45-B62F-5311A754CFC6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9016-BD6D-AD44-9ADB-8BE10C3A4831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11AF-0612-C049-9E5B-445174DB1AC4}" type="datetime1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2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7C45-315F-784F-8300-8664E49600F4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8BF1-53B2-A54F-81AB-EE7F38F09A49}" type="datetime1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9012-1A15-EE49-B6EF-0DB687D723C2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A7179-3BC9-1F4C-BFD6-1A36B168FB3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978" y="756356"/>
            <a:ext cx="11356622" cy="542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F417-59FE-BA47-AD0D-27A17C3DD881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507" y="65008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102CC13-A7AC-FC46-A10C-9C9D7CF8D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4193"/>
            <a:ext cx="10515600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9BD68-3597-624A-A4C9-3110A2309123}"/>
              </a:ext>
            </a:extLst>
          </p:cNvPr>
          <p:cNvSpPr/>
          <p:nvPr userDrawn="1"/>
        </p:nvSpPr>
        <p:spPr>
          <a:xfrm>
            <a:off x="0" y="6500812"/>
            <a:ext cx="12192000" cy="357188"/>
          </a:xfrm>
          <a:prstGeom prst="rect">
            <a:avLst/>
          </a:prstGeom>
          <a:solidFill>
            <a:srgbClr val="0B2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Collect data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Train encoding model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B3A96F-39BD-A844-AC29-2AC40BF48C4E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26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897"/>
            <a:ext cx="11941629" cy="515408"/>
          </a:xfrm>
        </p:spPr>
        <p:txBody>
          <a:bodyPr/>
          <a:lstStyle/>
          <a:p>
            <a:r>
              <a:rPr lang="en-US" dirty="0"/>
              <a:t>Find the best encoding model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C2864D3-FF40-9741-AB3C-E14144CC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" y="796011"/>
            <a:ext cx="5343866" cy="1847088"/>
          </a:xfrm>
          <a:prstGeom prst="rect">
            <a:avLst/>
          </a:prstGeom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F92C0DC-E4C9-A142-BC7D-1D1469C1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0940"/>
            <a:ext cx="5328955" cy="184708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61DA9CC-F9F8-5A49-9037-4EA388F5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3" y="2601035"/>
            <a:ext cx="5526605" cy="1847088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D18A457A-9E89-4D45-A6D1-5DE42915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369" y="2610462"/>
            <a:ext cx="5308560" cy="1847088"/>
          </a:xfrm>
          <a:prstGeom prst="rect">
            <a:avLst/>
          </a:prstGeom>
        </p:spPr>
      </p:pic>
      <p:pic>
        <p:nvPicPr>
          <p:cNvPr id="18" name="Picture 17" descr="A close up of a mans face&#10;&#10;Description automatically generated">
            <a:extLst>
              <a:ext uri="{FF2B5EF4-FFF2-40B4-BE49-F238E27FC236}">
                <a16:creationId xmlns:a16="http://schemas.microsoft.com/office/drawing/2014/main" id="{DC50CAA5-CFF8-8845-B7BA-C9039A09B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948" y="4542765"/>
            <a:ext cx="5405239" cy="18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17AEFB-C626-D347-B7A0-EE348AFDCDEA}"/>
              </a:ext>
            </a:extLst>
          </p:cNvPr>
          <p:cNvSpPr txBox="1">
            <a:spLocks/>
          </p:cNvSpPr>
          <p:nvPr/>
        </p:nvSpPr>
        <p:spPr>
          <a:xfrm>
            <a:off x="125185" y="68307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 subject, 720 trials, 100 voxel ROI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80741-2666-CC41-A7B1-B6C4A874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1047473"/>
            <a:ext cx="8661400" cy="622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ACC743-CA70-AA43-8E8E-6C03A670AC71}"/>
              </a:ext>
            </a:extLst>
          </p:cNvPr>
          <p:cNvSpPr txBox="1">
            <a:spLocks/>
          </p:cNvSpPr>
          <p:nvPr/>
        </p:nvSpPr>
        <p:spPr>
          <a:xfrm>
            <a:off x="125184" y="152935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1800" dirty="0"/>
              <a:t>Each color represents integer from 0-359, each color occurring exactly twice (randomly intermixed) throughout 720 trials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CF041-0276-F842-864E-63726AE9DA47}"/>
              </a:ext>
            </a:extLst>
          </p:cNvPr>
          <p:cNvSpPr txBox="1">
            <a:spLocks/>
          </p:cNvSpPr>
          <p:nvPr/>
        </p:nvSpPr>
        <p:spPr>
          <a:xfrm>
            <a:off x="8695720" y="1106215"/>
            <a:ext cx="10987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1800" dirty="0" err="1"/>
              <a:t>trial_features</a:t>
            </a:r>
            <a:endParaRPr lang="en-US" sz="18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7F25522-63B0-9D49-B680-6283AB797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24"/>
          <a:stretch/>
        </p:blipFill>
        <p:spPr>
          <a:xfrm>
            <a:off x="246807" y="2976412"/>
            <a:ext cx="5010993" cy="18356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EC3B8-BD13-754B-878C-039523F4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844" y="2525356"/>
            <a:ext cx="6303752" cy="30706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79811D-A1AB-B543-AD6B-EF21E34A9609}"/>
              </a:ext>
            </a:extLst>
          </p:cNvPr>
          <p:cNvSpPr/>
          <p:nvPr/>
        </p:nvSpPr>
        <p:spPr>
          <a:xfrm>
            <a:off x="322223" y="4736280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[40, 72, 142, 222, 257, 324]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757B-07ED-5240-B73E-B62FB31F02B0}"/>
              </a:ext>
            </a:extLst>
          </p:cNvPr>
          <p:cNvSpPr/>
          <p:nvPr/>
        </p:nvSpPr>
        <p:spPr>
          <a:xfrm>
            <a:off x="378785" y="500169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5C7DF-FEF9-F14C-AFB9-29206132A120}"/>
              </a:ext>
            </a:extLst>
          </p:cNvPr>
          <p:cNvSpPr/>
          <p:nvPr/>
        </p:nvSpPr>
        <p:spPr>
          <a:xfrm>
            <a:off x="246807" y="5267104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[.15, .19, .06, .20, .21, .19]</a:t>
            </a:r>
          </a:p>
        </p:txBody>
      </p:sp>
    </p:spTree>
    <p:extLst>
      <p:ext uri="{BB962C8B-B14F-4D97-AF65-F5344CB8AC3E}">
        <p14:creationId xmlns:p14="http://schemas.microsoft.com/office/powerpoint/2010/main" val="280324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56A64-88D1-9D42-AE4E-FF7208856727}"/>
              </a:ext>
            </a:extLst>
          </p:cNvPr>
          <p:cNvSpPr/>
          <p:nvPr/>
        </p:nvSpPr>
        <p:spPr>
          <a:xfrm>
            <a:off x="3570878" y="5341887"/>
            <a:ext cx="51347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trial_by_vox</a:t>
            </a:r>
            <a:r>
              <a:rPr lang="en-US" sz="2400" b="1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</a:t>
            </a:r>
            <a:r>
              <a:rPr lang="en-US" sz="24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is a 720 (trials) x 100 (voxel betas) matrix</a:t>
            </a:r>
          </a:p>
          <a:p>
            <a:r>
              <a:rPr lang="en-US" sz="24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It’s the only input data we will use for the model.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8172D-AC02-9640-BDFC-9CA25C44F2E3}"/>
              </a:ext>
            </a:extLst>
          </p:cNvPr>
          <p:cNvSpPr/>
          <p:nvPr/>
        </p:nvSpPr>
        <p:spPr>
          <a:xfrm>
            <a:off x="7456921" y="5069032"/>
            <a:ext cx="4735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plt.scatter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trial_features,trial_by_vox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[:,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]) for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in range(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nvoxels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90940-C28C-414C-957A-9028C4ECA393}"/>
              </a:ext>
            </a:extLst>
          </p:cNvPr>
          <p:cNvSpPr/>
          <p:nvPr/>
        </p:nvSpPr>
        <p:spPr>
          <a:xfrm>
            <a:off x="8694610" y="1395033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 noise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99C6AF-CF86-4942-82BA-BE96D98D92F6}"/>
              </a:ext>
            </a:extLst>
          </p:cNvPr>
          <p:cNvCxnSpPr>
            <a:cxnSpLocks/>
          </p:cNvCxnSpPr>
          <p:nvPr/>
        </p:nvCxnSpPr>
        <p:spPr>
          <a:xfrm>
            <a:off x="6096000" y="2785386"/>
            <a:ext cx="0" cy="4610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9AB78B2-309A-2E4E-ADB1-B2E0DCE16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3590503" y="846547"/>
            <a:ext cx="5010993" cy="183563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B3485-0DC9-4240-BC32-67EAC0176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49" y="3170863"/>
            <a:ext cx="5499380" cy="196461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1921E-9495-B94A-A938-426A0131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76"/>
          <a:stretch/>
        </p:blipFill>
        <p:spPr>
          <a:xfrm>
            <a:off x="736576" y="3428999"/>
            <a:ext cx="5187275" cy="1629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581152-4A92-5342-9847-348953E0436A}"/>
              </a:ext>
            </a:extLst>
          </p:cNvPr>
          <p:cNvSpPr/>
          <p:nvPr/>
        </p:nvSpPr>
        <p:spPr>
          <a:xfrm>
            <a:off x="2357281" y="3170863"/>
            <a:ext cx="223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  <a:ea typeface="Cambria Math" panose="02040503050406030204" pitchFamily="18" charset="0"/>
                <a:cs typeface="Cordia New" panose="020B0304020202020204" pitchFamily="34" charset="-34"/>
              </a:rPr>
              <a:t>Responses of Two Voxels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5A5F1-2F8A-DD40-A0A3-9AA1C004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3" y="3096197"/>
            <a:ext cx="5294481" cy="1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A05F4-1FC2-A046-93B7-15054916A702}"/>
              </a:ext>
            </a:extLst>
          </p:cNvPr>
          <p:cNvCxnSpPr/>
          <p:nvPr/>
        </p:nvCxnSpPr>
        <p:spPr>
          <a:xfrm>
            <a:off x="5518172" y="1524459"/>
            <a:ext cx="83898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6A738-FABD-7543-8BC5-A515F5F06DE9}"/>
              </a:ext>
            </a:extLst>
          </p:cNvPr>
          <p:cNvCxnSpPr>
            <a:cxnSpLocks/>
          </p:cNvCxnSpPr>
          <p:nvPr/>
        </p:nvCxnSpPr>
        <p:spPr>
          <a:xfrm flipH="1">
            <a:off x="5046674" y="2289478"/>
            <a:ext cx="1443145" cy="67782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D1B0345C-4DBD-0C44-9483-F79F861B8507}"/>
              </a:ext>
            </a:extLst>
          </p:cNvPr>
          <p:cNvSpPr txBox="1">
            <a:spLocks/>
          </p:cNvSpPr>
          <p:nvPr/>
        </p:nvSpPr>
        <p:spPr>
          <a:xfrm>
            <a:off x="5312544" y="3689184"/>
            <a:ext cx="2354550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2400" dirty="0"/>
              <a:t>PyMC3 Model Fitting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30BE07E-F141-A049-817F-737FB4B026A2}"/>
              </a:ext>
            </a:extLst>
          </p:cNvPr>
          <p:cNvSpPr txBox="1">
            <a:spLocks/>
          </p:cNvSpPr>
          <p:nvPr/>
        </p:nvSpPr>
        <p:spPr>
          <a:xfrm rot="20033565">
            <a:off x="4355431" y="2362099"/>
            <a:ext cx="2680209" cy="274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1600" dirty="0"/>
              <a:t>inverse transform sampling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92F2CA-6068-AD4B-A2A7-DCD155F01C87}"/>
              </a:ext>
            </a:extLst>
          </p:cNvPr>
          <p:cNvSpPr txBox="1">
            <a:spLocks/>
          </p:cNvSpPr>
          <p:nvPr/>
        </p:nvSpPr>
        <p:spPr>
          <a:xfrm>
            <a:off x="5486246" y="1194904"/>
            <a:ext cx="887354" cy="187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1600" dirty="0"/>
              <a:t>simulate</a:t>
            </a:r>
          </a:p>
          <a:p>
            <a:pPr algn="ctr"/>
            <a:r>
              <a:rPr lang="en-US" sz="1600" dirty="0"/>
              <a:t>experiment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E18852-5381-6443-878E-47298F434057}"/>
              </a:ext>
            </a:extLst>
          </p:cNvPr>
          <p:cNvCxnSpPr>
            <a:cxnSpLocks/>
          </p:cNvCxnSpPr>
          <p:nvPr/>
        </p:nvCxnSpPr>
        <p:spPr>
          <a:xfrm>
            <a:off x="5597949" y="3603818"/>
            <a:ext cx="172584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62C7CB0-9FED-AA42-9BB7-DFC5BD0B9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24"/>
          <a:stretch/>
        </p:blipFill>
        <p:spPr>
          <a:xfrm>
            <a:off x="373661" y="757473"/>
            <a:ext cx="5010993" cy="1835636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BCDEF0-70F6-8744-9FEE-1A02B06B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11" y="692982"/>
            <a:ext cx="5499380" cy="196461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D5A31B-4847-B644-9E9D-DC6A67508085}"/>
              </a:ext>
            </a:extLst>
          </p:cNvPr>
          <p:cNvCxnSpPr>
            <a:cxnSpLocks/>
          </p:cNvCxnSpPr>
          <p:nvPr/>
        </p:nvCxnSpPr>
        <p:spPr>
          <a:xfrm>
            <a:off x="497428" y="6990951"/>
            <a:ext cx="412580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 descr="A picture containing drawing, propeller&#10;&#10;Description automatically generated">
            <a:extLst>
              <a:ext uri="{FF2B5EF4-FFF2-40B4-BE49-F238E27FC236}">
                <a16:creationId xmlns:a16="http://schemas.microsoft.com/office/drawing/2014/main" id="{F3330D5F-A23E-1E46-90BF-081EA6EFE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68" y="6910645"/>
            <a:ext cx="274250" cy="184002"/>
          </a:xfrm>
          <a:prstGeom prst="rect">
            <a:avLst/>
          </a:prstGeom>
        </p:spPr>
      </p:pic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69B33A-7140-7743-B892-E7C33BA16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090" y="2894288"/>
            <a:ext cx="4608089" cy="29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2CD9-C64B-3B48-A340-4A055973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9B0838-AFCB-BA4F-BD6C-460073A1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7" y="865847"/>
            <a:ext cx="8362088" cy="53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4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86D6-E0CE-564C-9C99-C0747396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5D2DDC-D774-C648-A192-7F2A0BBCBFED}"/>
              </a:ext>
            </a:extLst>
          </p:cNvPr>
          <p:cNvSpPr/>
          <p:nvPr/>
        </p:nvSpPr>
        <p:spPr>
          <a:xfrm>
            <a:off x="6823423" y="2653542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[47.8, 72.2, 144.3, 222.7, 254.3, 324.5]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0D8EBE-09E0-E24D-B2B8-458F13F80250}"/>
              </a:ext>
            </a:extLst>
          </p:cNvPr>
          <p:cNvSpPr/>
          <p:nvPr/>
        </p:nvSpPr>
        <p:spPr>
          <a:xfrm>
            <a:off x="6879985" y="291895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[23]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63FFBC-4ED5-4541-AD47-14D78F228767}"/>
              </a:ext>
            </a:extLst>
          </p:cNvPr>
          <p:cNvSpPr/>
          <p:nvPr/>
        </p:nvSpPr>
        <p:spPr>
          <a:xfrm>
            <a:off x="6748007" y="3184366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[.17, .16, .06, .22, .21, .18]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62A32A-AF13-E04D-B5A8-2E2BB771A0C4}"/>
              </a:ext>
            </a:extLst>
          </p:cNvPr>
          <p:cNvSpPr/>
          <p:nvPr/>
        </p:nvSpPr>
        <p:spPr>
          <a:xfrm>
            <a:off x="962586" y="2653542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[40, 72, 142, 222, 257, 324]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E9DF7-1DD4-654E-92CE-A8AACAA0C0AC}"/>
              </a:ext>
            </a:extLst>
          </p:cNvPr>
          <p:cNvSpPr/>
          <p:nvPr/>
        </p:nvSpPr>
        <p:spPr>
          <a:xfrm>
            <a:off x="1019148" y="291895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[20]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F5389-FE53-154E-9612-6B12151E1FF8}"/>
              </a:ext>
            </a:extLst>
          </p:cNvPr>
          <p:cNvSpPr/>
          <p:nvPr/>
        </p:nvSpPr>
        <p:spPr>
          <a:xfrm>
            <a:off x="887170" y="3184366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[.15, .19, .06, .20, .21, .19]</a:t>
            </a:r>
          </a:p>
        </p:txBody>
      </p:sp>
      <p:pic>
        <p:nvPicPr>
          <p:cNvPr id="34" name="Picture 3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DBB1B28-24DC-F942-80E7-2F7FDC78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429070" y="850274"/>
            <a:ext cx="5010993" cy="1835636"/>
          </a:xfrm>
          <a:prstGeom prst="rect">
            <a:avLst/>
          </a:prstGeom>
        </p:spPr>
      </p:pic>
      <p:pic>
        <p:nvPicPr>
          <p:cNvPr id="35" name="Picture 3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A103FFB-0618-DA46-8DBE-76C883D5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" t="51200" r="-646" b="-1076"/>
          <a:stretch/>
        </p:blipFill>
        <p:spPr>
          <a:xfrm>
            <a:off x="6545300" y="854188"/>
            <a:ext cx="5010993" cy="1835636"/>
          </a:xfrm>
          <a:prstGeom prst="rect">
            <a:avLst/>
          </a:prstGeom>
        </p:spPr>
      </p:pic>
      <p:pic>
        <p:nvPicPr>
          <p:cNvPr id="6" name="Picture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E7440D3F-A5EA-F942-B36C-C08311A45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202868" y="4284584"/>
            <a:ext cx="3931920" cy="1446546"/>
          </a:xfrm>
          <a:prstGeom prst="rect">
            <a:avLst/>
          </a:prstGeom>
        </p:spPr>
      </p:pic>
      <p:pic>
        <p:nvPicPr>
          <p:cNvPr id="8" name="Picture 7" descr="A picture containing mirror&#10;&#10;Description automatically generated">
            <a:extLst>
              <a:ext uri="{FF2B5EF4-FFF2-40B4-BE49-F238E27FC236}">
                <a16:creationId xmlns:a16="http://schemas.microsoft.com/office/drawing/2014/main" id="{281F04A6-EF39-1443-894F-B94F39474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96" y="4304542"/>
            <a:ext cx="3931920" cy="1406630"/>
          </a:xfrm>
          <a:prstGeom prst="rect">
            <a:avLst/>
          </a:prstGeom>
        </p:spPr>
      </p:pic>
      <p:pic>
        <p:nvPicPr>
          <p:cNvPr id="36" name="Picture 3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E89FAC86-0229-C241-BAD6-FFBDD63AB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87"/>
          <a:stretch/>
        </p:blipFill>
        <p:spPr>
          <a:xfrm>
            <a:off x="114972" y="4307813"/>
            <a:ext cx="393192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BF6F1A-D8BC-C14E-92E0-7AAD0ABC9289}"/>
              </a:ext>
            </a:extLst>
          </p:cNvPr>
          <p:cNvGrpSpPr/>
          <p:nvPr/>
        </p:nvGrpSpPr>
        <p:grpSpPr>
          <a:xfrm>
            <a:off x="1448775" y="0"/>
            <a:ext cx="9704777" cy="6534697"/>
            <a:chOff x="1448775" y="0"/>
            <a:chExt cx="9704777" cy="6534697"/>
          </a:xfrm>
        </p:grpSpPr>
        <p:pic>
          <p:nvPicPr>
            <p:cNvPr id="5" name="Picture 4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E7B9B85A-BDA1-734B-AE2F-F573AB1D4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" t="57412" r="-646" b="5999"/>
            <a:stretch/>
          </p:blipFill>
          <p:spPr>
            <a:xfrm>
              <a:off x="1467332" y="3476348"/>
              <a:ext cx="4039082" cy="1085434"/>
            </a:xfrm>
            <a:prstGeom prst="rect">
              <a:avLst/>
            </a:prstGeom>
          </p:spPr>
        </p:pic>
        <p:pic>
          <p:nvPicPr>
            <p:cNvPr id="8" name="Picture 7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D2BDD0A0-3FEB-E749-A499-6AFEB34CD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6" t="5947" r="-1" b="63523"/>
            <a:stretch/>
          </p:blipFill>
          <p:spPr>
            <a:xfrm>
              <a:off x="1598299" y="5218968"/>
              <a:ext cx="2772488" cy="647511"/>
            </a:xfrm>
            <a:prstGeom prst="rect">
              <a:avLst/>
            </a:prstGeom>
          </p:spPr>
        </p:pic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DB62293-618A-A54B-A28E-62689A2B1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02" b="56139"/>
            <a:stretch/>
          </p:blipFill>
          <p:spPr>
            <a:xfrm>
              <a:off x="1448775" y="267008"/>
              <a:ext cx="4023351" cy="108543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04A394-BE87-E14B-86D8-6FBF01C1C631}"/>
                </a:ext>
              </a:extLst>
            </p:cNvPr>
            <p:cNvGrpSpPr/>
            <p:nvPr/>
          </p:nvGrpSpPr>
          <p:grpSpPr>
            <a:xfrm>
              <a:off x="1471623" y="1671888"/>
              <a:ext cx="4023360" cy="1269712"/>
              <a:chOff x="4672206" y="1382565"/>
              <a:chExt cx="4000520" cy="1269712"/>
            </a:xfrm>
          </p:grpSpPr>
          <p:pic>
            <p:nvPicPr>
              <p:cNvPr id="4" name="Picture 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DB8E811-D5AC-064C-B8F1-12E870250D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428" t="12496" b="13899"/>
              <a:stretch/>
            </p:blipFill>
            <p:spPr>
              <a:xfrm>
                <a:off x="4808567" y="1552808"/>
                <a:ext cx="3864159" cy="1085433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1CD6ADA5-D419-1F4E-AD9A-33381F1E8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6" t="51201" r="95791" b="5999"/>
              <a:stretch/>
            </p:blipFill>
            <p:spPr>
              <a:xfrm>
                <a:off x="4672206" y="1382565"/>
                <a:ext cx="143903" cy="1269712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506679-CE55-944C-A052-2F9AF5E395C1}"/>
                </a:ext>
              </a:extLst>
            </p:cNvPr>
            <p:cNvCxnSpPr/>
            <p:nvPr/>
          </p:nvCxnSpPr>
          <p:spPr>
            <a:xfrm>
              <a:off x="3418302" y="1359459"/>
              <a:ext cx="0" cy="30328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FA2D78-FBDD-C44B-A01C-9F74E7656AF6}"/>
                </a:ext>
              </a:extLst>
            </p:cNvPr>
            <p:cNvCxnSpPr/>
            <p:nvPr/>
          </p:nvCxnSpPr>
          <p:spPr>
            <a:xfrm>
              <a:off x="3418302" y="2936709"/>
              <a:ext cx="0" cy="30328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46B582-4DAE-EC43-876C-23FCF156153B}"/>
                </a:ext>
              </a:extLst>
            </p:cNvPr>
            <p:cNvSpPr txBox="1"/>
            <p:nvPr/>
          </p:nvSpPr>
          <p:spPr>
            <a:xfrm>
              <a:off x="2893299" y="161789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Model Prior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FD6A2D-3713-4846-8472-28D0640F52C3}"/>
                </a:ext>
              </a:extLst>
            </p:cNvPr>
            <p:cNvSpPr txBox="1"/>
            <p:nvPr/>
          </p:nvSpPr>
          <p:spPr>
            <a:xfrm>
              <a:off x="2756714" y="3233992"/>
              <a:ext cx="1361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Model Posterior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A540BB-8B53-974D-BE99-27B65B6FAFA1}"/>
                </a:ext>
              </a:extLst>
            </p:cNvPr>
            <p:cNvSpPr/>
            <p:nvPr/>
          </p:nvSpPr>
          <p:spPr>
            <a:xfrm>
              <a:off x="1608762" y="4562264"/>
              <a:ext cx="584508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AB03BE-922F-5C42-AAC7-FB748960F20A}"/>
                </a:ext>
              </a:extLst>
            </p:cNvPr>
            <p:cNvSpPr txBox="1"/>
            <p:nvPr/>
          </p:nvSpPr>
          <p:spPr>
            <a:xfrm>
              <a:off x="2097398" y="0"/>
              <a:ext cx="27083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Simulated Basis Set (Ground Truth)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8AF5C4-E2CA-A948-9844-04F438463BDA}"/>
                </a:ext>
              </a:extLst>
            </p:cNvPr>
            <p:cNvSpPr txBox="1"/>
            <p:nvPr/>
          </p:nvSpPr>
          <p:spPr>
            <a:xfrm>
              <a:off x="5390564" y="532979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+ noise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2360F22-1635-C84B-B523-FE6C0D650203}"/>
                </a:ext>
              </a:extLst>
            </p:cNvPr>
            <p:cNvCxnSpPr>
              <a:cxnSpLocks/>
            </p:cNvCxnSpPr>
            <p:nvPr/>
          </p:nvCxnSpPr>
          <p:spPr>
            <a:xfrm>
              <a:off x="5510291" y="2384847"/>
              <a:ext cx="139555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C248F0-A5D8-D94B-A55A-C42CDBEBB11A}"/>
                </a:ext>
              </a:extLst>
            </p:cNvPr>
            <p:cNvSpPr txBox="1"/>
            <p:nvPr/>
          </p:nvSpPr>
          <p:spPr>
            <a:xfrm>
              <a:off x="5436842" y="1829759"/>
              <a:ext cx="155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Invert encoder &amp;</a:t>
              </a:r>
            </a:p>
            <a:p>
              <a:r>
                <a:rPr lang="en-US" sz="1400" dirty="0"/>
                <a:t>reconstruct stimuli</a:t>
              </a:r>
            </a:p>
          </p:txBody>
        </p:sp>
        <p:pic>
          <p:nvPicPr>
            <p:cNvPr id="30" name="Picture 29" descr="A picture containing mirror&#10;&#10;Description automatically generated">
              <a:extLst>
                <a:ext uri="{FF2B5EF4-FFF2-40B4-BE49-F238E27FC236}">
                  <a16:creationId xmlns:a16="http://schemas.microsoft.com/office/drawing/2014/main" id="{244FA042-94BB-4440-827F-053EFAC4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13" t="14229" b="20477"/>
            <a:stretch/>
          </p:blipFill>
          <p:spPr>
            <a:xfrm>
              <a:off x="1598593" y="5861387"/>
              <a:ext cx="2781523" cy="6733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0CA682-687C-7049-93C4-F045AB7AA037}"/>
                </a:ext>
              </a:extLst>
            </p:cNvPr>
            <p:cNvSpPr txBox="1"/>
            <p:nvPr/>
          </p:nvSpPr>
          <p:spPr>
            <a:xfrm>
              <a:off x="5415577" y="2441751"/>
              <a:ext cx="16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(standard IEM method)</a:t>
              </a:r>
            </a:p>
          </p:txBody>
        </p:sp>
        <p:pic>
          <p:nvPicPr>
            <p:cNvPr id="33" name="Picture 32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A05E4C57-9BF2-5B45-A182-579FC804F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54" t="57267" r="-1" b="12676"/>
            <a:stretch/>
          </p:blipFill>
          <p:spPr>
            <a:xfrm>
              <a:off x="1590746" y="4587196"/>
              <a:ext cx="2777127" cy="63744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199F7-D1D7-2C4F-8124-A23614F797FC}"/>
                </a:ext>
              </a:extLst>
            </p:cNvPr>
            <p:cNvSpPr txBox="1"/>
            <p:nvPr/>
          </p:nvSpPr>
          <p:spPr>
            <a:xfrm>
              <a:off x="4350292" y="4680857"/>
              <a:ext cx="13599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Standard deviation</a:t>
              </a:r>
            </a:p>
            <a:p>
              <a:r>
                <a:rPr lang="en-US" sz="1200" dirty="0"/>
                <a:t>95% HDI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21BB60-B92E-E14F-834C-C362221963C9}"/>
                </a:ext>
              </a:extLst>
            </p:cNvPr>
            <p:cNvSpPr txBox="1"/>
            <p:nvPr/>
          </p:nvSpPr>
          <p:spPr>
            <a:xfrm>
              <a:off x="4350292" y="530779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Mean</a:t>
              </a:r>
            </a:p>
            <a:p>
              <a:r>
                <a:rPr lang="en-US" sz="1200" dirty="0"/>
                <a:t>95% HDI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F87AA4-C8D6-F14E-93AD-B5C45E26868A}"/>
                </a:ext>
              </a:extLst>
            </p:cNvPr>
            <p:cNvSpPr txBox="1"/>
            <p:nvPr/>
          </p:nvSpPr>
          <p:spPr>
            <a:xfrm>
              <a:off x="4350292" y="5969755"/>
              <a:ext cx="837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Amplitude</a:t>
              </a:r>
            </a:p>
            <a:p>
              <a:r>
                <a:rPr lang="en-US" sz="1200" dirty="0"/>
                <a:t>95% HDI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5C62D1E6-8B7B-FA4F-A8E5-6BA83E3CB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988" t="2" b="10028"/>
            <a:stretch/>
          </p:blipFill>
          <p:spPr>
            <a:xfrm>
              <a:off x="7268791" y="3356243"/>
              <a:ext cx="3876021" cy="1329929"/>
            </a:xfrm>
            <a:prstGeom prst="rect">
              <a:avLst/>
            </a:prstGeom>
          </p:spPr>
        </p:pic>
        <p:pic>
          <p:nvPicPr>
            <p:cNvPr id="38" name="Picture 37" descr="A close up of a map&#10;&#10;Description automatically generated">
              <a:extLst>
                <a:ext uri="{FF2B5EF4-FFF2-40B4-BE49-F238E27FC236}">
                  <a16:creationId xmlns:a16="http://schemas.microsoft.com/office/drawing/2014/main" id="{D591C61F-DD81-7D48-806C-44DC45716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122" r="1" b="32370"/>
            <a:stretch/>
          </p:blipFill>
          <p:spPr>
            <a:xfrm>
              <a:off x="7240772" y="1715241"/>
              <a:ext cx="3871545" cy="1075426"/>
            </a:xfrm>
            <a:prstGeom prst="rect">
              <a:avLst/>
            </a:prstGeom>
          </p:spPr>
        </p:pic>
        <p:pic>
          <p:nvPicPr>
            <p:cNvPr id="39" name="Picture 3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1EB4A7D2-E0A7-B745-857D-4CDD33FFB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" t="57412" r="96146" b="5999"/>
            <a:stretch/>
          </p:blipFill>
          <p:spPr>
            <a:xfrm>
              <a:off x="7086410" y="3431734"/>
              <a:ext cx="129555" cy="1085434"/>
            </a:xfrm>
            <a:prstGeom prst="rect">
              <a:avLst/>
            </a:prstGeom>
          </p:spPr>
        </p:pic>
        <p:pic>
          <p:nvPicPr>
            <p:cNvPr id="40" name="Picture 39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233B780-9ECA-6A4F-8E18-3795FF3F8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" t="57412" r="96146" b="5999"/>
            <a:stretch/>
          </p:blipFill>
          <p:spPr>
            <a:xfrm>
              <a:off x="7086410" y="1807001"/>
              <a:ext cx="129555" cy="1085434"/>
            </a:xfrm>
            <a:prstGeom prst="rect">
              <a:avLst/>
            </a:prstGeom>
          </p:spPr>
        </p:pic>
        <p:pic>
          <p:nvPicPr>
            <p:cNvPr id="41" name="Picture 40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A7D7FF2-D71A-F648-BDCA-69930AEE1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3" t="88747" r="-646" b="5999"/>
            <a:stretch/>
          </p:blipFill>
          <p:spPr>
            <a:xfrm>
              <a:off x="7268791" y="4347264"/>
              <a:ext cx="3884761" cy="15586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06288F-D8EF-114B-8138-73918817A1BF}"/>
                </a:ext>
              </a:extLst>
            </p:cNvPr>
            <p:cNvSpPr txBox="1"/>
            <p:nvPr/>
          </p:nvSpPr>
          <p:spPr>
            <a:xfrm>
              <a:off x="8416533" y="3217850"/>
              <a:ext cx="195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Stimulus Reconstruction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2B512E-9782-B548-9F7B-C1A7C07B1B62}"/>
                </a:ext>
              </a:extLst>
            </p:cNvPr>
            <p:cNvSpPr txBox="1"/>
            <p:nvPr/>
          </p:nvSpPr>
          <p:spPr>
            <a:xfrm>
              <a:off x="8404323" y="1583119"/>
              <a:ext cx="195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Stimulus Reconstruction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7C4F2E-D1DB-5547-B287-E0A9183B7A06}"/>
                </a:ext>
              </a:extLst>
            </p:cNvPr>
            <p:cNvCxnSpPr>
              <a:cxnSpLocks/>
            </p:cNvCxnSpPr>
            <p:nvPr/>
          </p:nvCxnSpPr>
          <p:spPr>
            <a:xfrm>
              <a:off x="5508519" y="4015176"/>
              <a:ext cx="1395556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4F3B1E-DF23-5348-A927-B135513E4560}"/>
                </a:ext>
              </a:extLst>
            </p:cNvPr>
            <p:cNvSpPr txBox="1"/>
            <p:nvPr/>
          </p:nvSpPr>
          <p:spPr>
            <a:xfrm>
              <a:off x="5435070" y="3460088"/>
              <a:ext cx="155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Invert encoder &amp;</a:t>
              </a:r>
            </a:p>
            <a:p>
              <a:r>
                <a:rPr lang="en-US" sz="1400" dirty="0"/>
                <a:t>reconstruct stimuli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F36E00-0CFB-1B4C-9BFE-56B962A66B9D}"/>
                </a:ext>
              </a:extLst>
            </p:cNvPr>
            <p:cNvSpPr txBox="1"/>
            <p:nvPr/>
          </p:nvSpPr>
          <p:spPr>
            <a:xfrm>
              <a:off x="5413805" y="4072080"/>
              <a:ext cx="16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(our method)</a:t>
              </a:r>
            </a:p>
          </p:txBody>
        </p:sp>
        <p:pic>
          <p:nvPicPr>
            <p:cNvPr id="37" name="Picture 36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172BFE28-76DB-7949-A6BB-DE322CFEB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3" t="88747" r="-646" b="5999"/>
            <a:stretch/>
          </p:blipFill>
          <p:spPr>
            <a:xfrm>
              <a:off x="7258159" y="2774677"/>
              <a:ext cx="3884761" cy="155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18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9BF7-948F-9A46-BAAB-FFFCC46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other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319B-5BF9-A441-8C57-02B8095F1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Encoding models: estimate feature weight per voxel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Representational similarity analysis: compare covariance matrices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 component analysis: same goal as RSA, but it estimates a distribution that creates the covariance matrices to compare log-likelihoods (instead of representational distances)</a:t>
            </a:r>
          </a:p>
        </p:txBody>
      </p:sp>
      <p:pic>
        <p:nvPicPr>
          <p:cNvPr id="7" name="Picture 6" descr="A picture containing indoor, table, umbrella, bed&#10;&#10;Description automatically generated">
            <a:extLst>
              <a:ext uri="{FF2B5EF4-FFF2-40B4-BE49-F238E27FC236}">
                <a16:creationId xmlns:a16="http://schemas.microsoft.com/office/drawing/2014/main" id="{5506C73C-8D0A-3344-98ED-C083A0B8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645" y="3891710"/>
            <a:ext cx="3305944" cy="25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A032-4184-F14C-A0AB-E27BC2F3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research questions it could potentially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15AB-A671-1C4C-9B30-0D55005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attention to one color change the representation of other colors?</a:t>
            </a:r>
          </a:p>
          <a:p>
            <a:pPr marL="0" indent="0">
              <a:buNone/>
            </a:pPr>
            <a:r>
              <a:rPr lang="en-US" dirty="0"/>
              <a:t>Are our representations of orientation more precise when the stimuli are presented in their canonical orientation?</a:t>
            </a:r>
          </a:p>
          <a:p>
            <a:pPr marL="0" indent="0">
              <a:buNone/>
            </a:pPr>
            <a:r>
              <a:rPr lang="en-US" dirty="0"/>
              <a:t>Is numerosity represented as increasingly spaced and widening channels?</a:t>
            </a:r>
          </a:p>
          <a:p>
            <a:pPr marL="0" indent="0">
              <a:buNone/>
            </a:pPr>
            <a:r>
              <a:rPr lang="en-US" dirty="0"/>
              <a:t>How do we represent faces (using face morphs)? How does this vary across people?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3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A032-4184-F14C-A0AB-E27BC2F3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real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15AB-A671-1C4C-9B30-0D55005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Would this actually work on real data?</a:t>
            </a:r>
          </a:p>
          <a:p>
            <a:pPr marL="0" indent="0">
              <a:buNone/>
            </a:pPr>
            <a:r>
              <a:rPr lang="en-US" dirty="0"/>
              <a:t>What research questions can this answer?</a:t>
            </a:r>
          </a:p>
          <a:p>
            <a:pPr marL="0" indent="0">
              <a:buNone/>
            </a:pPr>
            <a:r>
              <a:rPr lang="en-US" dirty="0"/>
              <a:t>	Fitting a representational space, not comparing models. Allows us to compare 	parameters between conditions just like our behavioral Bayesian mixture models. </a:t>
            </a:r>
          </a:p>
          <a:p>
            <a:pPr marL="0" indent="0">
              <a:buNone/>
            </a:pPr>
            <a:r>
              <a:rPr lang="en-US" dirty="0"/>
              <a:t>What should our focus be on?</a:t>
            </a:r>
          </a:p>
          <a:p>
            <a:pPr marL="0" indent="0">
              <a:buNone/>
            </a:pPr>
            <a:r>
              <a:rPr lang="en-US" dirty="0"/>
              <a:t>	Focus on how this method can improve IEM, or focus on this as its own new encoding 	technique?</a:t>
            </a:r>
          </a:p>
          <a:p>
            <a:pPr marL="0" indent="0">
              <a:buNone/>
            </a:pPr>
            <a:r>
              <a:rPr lang="en-US" dirty="0"/>
              <a:t>What feature space to use?</a:t>
            </a:r>
          </a:p>
          <a:p>
            <a:pPr marL="0" indent="0">
              <a:buNone/>
            </a:pPr>
            <a:r>
              <a:rPr lang="en-US" dirty="0"/>
              <a:t>	Doesn’t need to be circular (e.g., color, orientation), but must be continuous</a:t>
            </a:r>
          </a:p>
          <a:p>
            <a:pPr marL="0" indent="0">
              <a:buNone/>
            </a:pPr>
            <a:r>
              <a:rPr lang="en-US" dirty="0"/>
              <a:t>M-sequence or PRF mapping?</a:t>
            </a:r>
          </a:p>
          <a:p>
            <a:pPr marL="0" indent="0">
              <a:buNone/>
            </a:pPr>
            <a:r>
              <a:rPr lang="en-US" dirty="0"/>
              <a:t>	Can PRF yield a </a:t>
            </a:r>
            <a:r>
              <a:rPr lang="en-US" dirty="0" err="1"/>
              <a:t>trial_by_vox</a:t>
            </a:r>
            <a:r>
              <a:rPr lang="en-US" dirty="0"/>
              <a:t> matrix the same way M-seq can?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5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Train encoding model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DCBF7-E98E-8040-8B71-404FDF203C5B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782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64BC4-A3AB-2842-A34C-462D6B043A4A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29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0B4049-EBEB-4E47-9928-A5800649F393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76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207984-2AC6-3E47-9BB5-361F0910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73487"/>
            <a:ext cx="6126843" cy="20476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14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5" y="709930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What happens if we have </a:t>
            </a:r>
            <a:r>
              <a:rPr lang="en-US" sz="2400" i="1" dirty="0"/>
              <a:t>perfect</a:t>
            </a:r>
            <a:r>
              <a:rPr lang="en-US" sz="2400" dirty="0"/>
              <a:t> data but a basis set shifted from the ground truth?</a:t>
            </a:r>
            <a:endParaRPr lang="en-US" sz="2400" b="1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BC2CC9A-0459-8D46-B84E-DB12B1F5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034"/>
            <a:ext cx="5986237" cy="206912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B474488-EF65-7643-B2D1-EAFC10908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/>
          <a:stretch/>
        </p:blipFill>
        <p:spPr>
          <a:xfrm>
            <a:off x="6016720" y="1936034"/>
            <a:ext cx="6125574" cy="217442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B5A18-40C1-B84C-98EC-E0AD5554A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34"/>
          <a:stretch/>
        </p:blipFill>
        <p:spPr>
          <a:xfrm>
            <a:off x="106864" y="4341999"/>
            <a:ext cx="5902943" cy="16849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2E43A3-909C-A848-8827-EDD87AD5C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02"/>
          <a:stretch/>
        </p:blipFill>
        <p:spPr>
          <a:xfrm>
            <a:off x="6009807" y="4283813"/>
            <a:ext cx="6038686" cy="1777354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16892E8-0869-0842-9423-DD37CBCFB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 t="11572"/>
          <a:stretch/>
        </p:blipFill>
        <p:spPr>
          <a:xfrm>
            <a:off x="8107738" y="818823"/>
            <a:ext cx="3211540" cy="10080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FE447B-E507-F848-9335-78C06B33785F}"/>
              </a:ext>
            </a:extLst>
          </p:cNvPr>
          <p:cNvSpPr/>
          <p:nvPr/>
        </p:nvSpPr>
        <p:spPr>
          <a:xfrm>
            <a:off x="9005426" y="558048"/>
            <a:ext cx="1468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Ground Truth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FEACF-3CEC-6048-9C1F-47E7B47F570C}"/>
              </a:ext>
            </a:extLst>
          </p:cNvPr>
          <p:cNvSpPr/>
          <p:nvPr/>
        </p:nvSpPr>
        <p:spPr>
          <a:xfrm>
            <a:off x="2894627" y="5994181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Channel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0C5F9-0890-FF4A-9649-6DD0EEB05557}"/>
              </a:ext>
            </a:extLst>
          </p:cNvPr>
          <p:cNvSpPr/>
          <p:nvPr/>
        </p:nvSpPr>
        <p:spPr>
          <a:xfrm>
            <a:off x="8888118" y="599217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78696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0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6DBAC9-97EC-8E41-A5A1-1E3E4ACA37B9}"/>
              </a:ext>
            </a:extLst>
          </p:cNvPr>
          <p:cNvSpPr txBox="1">
            <a:spLocks/>
          </p:cNvSpPr>
          <p:nvPr/>
        </p:nvSpPr>
        <p:spPr>
          <a:xfrm>
            <a:off x="125184" y="5223374"/>
            <a:ext cx="12066816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Estimating the optimal basis set before performing IEM will improve reconstructions</a:t>
            </a:r>
          </a:p>
          <a:p>
            <a:pPr marL="457200" indent="-457200">
              <a:buAutoNum type="arabicPeriod"/>
            </a:pPr>
            <a:endParaRPr lang="en-US" sz="1800" dirty="0">
              <a:latin typeface="Comic Sans MS" panose="030F09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omic Sans MS" panose="030F0902030302020204" pitchFamily="66" charset="0"/>
              </a:rPr>
              <a:t>Finding the optimal basis set can be the goal in and of itself </a:t>
            </a:r>
          </a:p>
          <a:p>
            <a:endParaRPr lang="en-US" sz="1800" dirty="0">
              <a:solidFill>
                <a:schemeClr val="bg1"/>
              </a:solidFill>
              <a:latin typeface="Comic Sans MS" panose="030F0902030302020204" pitchFamily="66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mic Sans MS" panose="030F0902030302020204" pitchFamily="66" charset="0"/>
              </a:rPr>
              <a:t>In a way, estimating the basis set is a better way to explore the “representation” of a brain region (compared to IEM) because in IEM we are assuming the representation and then justifying it with above-chance decoding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0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6DBAC9-97EC-8E41-A5A1-1E3E4ACA37B9}"/>
              </a:ext>
            </a:extLst>
          </p:cNvPr>
          <p:cNvSpPr txBox="1">
            <a:spLocks/>
          </p:cNvSpPr>
          <p:nvPr/>
        </p:nvSpPr>
        <p:spPr>
          <a:xfrm>
            <a:off x="125184" y="5223374"/>
            <a:ext cx="12066816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Estimating the optimal basis set before performing IEM will improve reconstructions</a:t>
            </a:r>
          </a:p>
          <a:p>
            <a:pPr marL="457200" indent="-457200">
              <a:buAutoNum type="arabicPeriod"/>
            </a:pPr>
            <a:endParaRPr lang="en-US" sz="1800" dirty="0">
              <a:latin typeface="Comic Sans MS" panose="030F09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Finding the optimal basis set can be the goal in and of itself </a:t>
            </a:r>
          </a:p>
          <a:p>
            <a:endParaRPr lang="en-US" sz="1800" dirty="0">
              <a:latin typeface="Comic Sans MS" panose="030F0902030302020204" pitchFamily="66" charset="0"/>
            </a:endParaRPr>
          </a:p>
          <a:p>
            <a:r>
              <a:rPr lang="en-US" sz="1800" dirty="0">
                <a:latin typeface="Comic Sans MS" panose="030F0902030302020204" pitchFamily="66" charset="0"/>
              </a:rPr>
              <a:t>In a way, estimating the basis set is a better way to explore the “representation” of a brain region (compared to IEM) because in IEM we are assuming the representation and then justifying it with above-chance decoding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8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pt4LabMeetingNewExptDiscussion" id="{74680D62-A1C0-8E4A-86D0-1D45D82640C6}" vid="{D16A0D8A-98DF-9640-BD2B-5913014CC2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11363</TotalTime>
  <Words>2298</Words>
  <Application>Microsoft Macintosh PowerPoint</Application>
  <PresentationFormat>Widescreen</PresentationFormat>
  <Paragraphs>198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Comic Sans MS</vt:lpstr>
      <vt:lpstr>Cordia New</vt:lpstr>
      <vt:lpstr>Helvetica</vt:lpstr>
      <vt:lpstr>Office Theme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Find the best encoding model</vt:lpstr>
      <vt:lpstr>Simulation: Proof of concept</vt:lpstr>
      <vt:lpstr>Simulation: Proof of concept</vt:lpstr>
      <vt:lpstr>Simulation: Proof of concept</vt:lpstr>
      <vt:lpstr>Simulation: Proof of concept</vt:lpstr>
      <vt:lpstr>Simulation: Proof of concept</vt:lpstr>
      <vt:lpstr>PowerPoint Presentation</vt:lpstr>
      <vt:lpstr>Differences to other techniques</vt:lpstr>
      <vt:lpstr>Example research questions it could potentially answer</vt:lpstr>
      <vt:lpstr>Next steps: real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basic run-through of standard IEM pipeline</dc:title>
  <dc:creator>Scotti, Paul S.</dc:creator>
  <cp:lastModifiedBy>Scotti, Paul S.</cp:lastModifiedBy>
  <cp:revision>175</cp:revision>
  <cp:lastPrinted>2018-08-30T17:11:16Z</cp:lastPrinted>
  <dcterms:created xsi:type="dcterms:W3CDTF">2020-02-03T17:26:54Z</dcterms:created>
  <dcterms:modified xsi:type="dcterms:W3CDTF">2020-06-11T17:04:09Z</dcterms:modified>
</cp:coreProperties>
</file>